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T Sans Narrow" charset="0"/>
      <p:regular r:id="rId21"/>
      <p:bold r:id="rId22"/>
    </p:embeddedFont>
    <p:embeddedFont>
      <p:font typeface="Open Sans" charset="0"/>
      <p:regular r:id="rId23"/>
      <p:bold r:id="rId24"/>
      <p:italic r:id="rId25"/>
      <p:boldItalic r:id="rId26"/>
    </p:embeddedFont>
    <p:embeddedFont>
      <p:font typeface="Roboto Slab"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749eaecf2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49eaecf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749eaecf2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749eaecf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5f38d6a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5f38d6a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5f38d6ab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5f38d6a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5f38d6ab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5f38d6a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5f38d6ab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5f38d6ab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f38d6ab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f38d6ab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5f38d6ab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5f38d6ab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749eaecf2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749eaecf2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749eaecf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749eaecf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749eaecf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749eaecf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749eaecf2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749eaecf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749eaec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749eaec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749eaecf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749eaecf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749eaecf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749eaecf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749eaecf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749eaecf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749eaecf2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749eaecf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solidFill>
          <a:srgbClr val="432E64"/>
        </a:solidFill>
        <a:effectLst/>
      </p:bgPr>
    </p:bg>
    <p:spTree>
      <p:nvGrpSpPr>
        <p:cNvPr id="1" name="Shape 62"/>
        <p:cNvGrpSpPr/>
        <p:nvPr/>
      </p:nvGrpSpPr>
      <p:grpSpPr>
        <a:xfrm>
          <a:off x="0" y="0"/>
          <a:ext cx="0" cy="0"/>
          <a:chOff x="0" y="0"/>
          <a:chExt cx="0" cy="0"/>
        </a:xfrm>
      </p:grpSpPr>
      <p:sp>
        <p:nvSpPr>
          <p:cNvPr id="63" name="Google Shape;63;p13"/>
          <p:cNvSpPr/>
          <p:nvPr/>
        </p:nvSpPr>
        <p:spPr>
          <a:xfrm>
            <a:off x="5642650" y="1196950"/>
            <a:ext cx="1796700" cy="17967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61400" y="1539876"/>
            <a:ext cx="505800" cy="5058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2955250" y="3661200"/>
            <a:ext cx="1159800" cy="1159800"/>
          </a:xfrm>
          <a:prstGeom prst="ellipse">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7845352" y="1685552"/>
            <a:ext cx="1559612" cy="155961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67" name="Google Shape;67;p13"/>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rot="-899880">
            <a:off x="1365793" y="1978994"/>
            <a:ext cx="1829316" cy="1738722"/>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1592400" y="904800"/>
            <a:ext cx="1796700" cy="1796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229200" y="3014525"/>
            <a:ext cx="1226592" cy="1226592"/>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396172" y="1378560"/>
            <a:ext cx="1424722" cy="142472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73" name="Google Shape;73;p13"/>
          <p:cNvSpPr/>
          <p:nvPr/>
        </p:nvSpPr>
        <p:spPr>
          <a:xfrm>
            <a:off x="2694350" y="694075"/>
            <a:ext cx="3755100" cy="3755100"/>
          </a:xfrm>
          <a:prstGeom prst="ellipse">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13"/>
          <p:cNvSpPr/>
          <p:nvPr/>
        </p:nvSpPr>
        <p:spPr>
          <a:xfrm>
            <a:off x="2378899" y="2701499"/>
            <a:ext cx="462000" cy="4620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2320850" y="3525150"/>
            <a:ext cx="462000" cy="3996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rot="10800000">
            <a:off x="7439350" y="1196950"/>
            <a:ext cx="425700" cy="3684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5587275" y="808800"/>
            <a:ext cx="731400" cy="731400"/>
          </a:xfrm>
          <a:prstGeom prst="donut">
            <a:avLst>
              <a:gd name="adj" fmla="val 10551"/>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3218800" y="3924750"/>
            <a:ext cx="632700" cy="632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6056000" y="3149475"/>
            <a:ext cx="1383355" cy="1058469"/>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rot="1372">
            <a:off x="7518650" y="3105312"/>
            <a:ext cx="751500" cy="714300"/>
          </a:xfrm>
          <a:prstGeom prst="pentagon">
            <a:avLst>
              <a:gd name="hf" fmla="val 105146"/>
              <a:gd name="vf" fmla="val 110557"/>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grpSp>
        <p:nvGrpSpPr>
          <p:cNvPr id="84" name="Google Shape;84;p14"/>
          <p:cNvGrpSpPr/>
          <p:nvPr/>
        </p:nvGrpSpPr>
        <p:grpSpPr>
          <a:xfrm>
            <a:off x="-76804" y="-364106"/>
            <a:ext cx="9492216" cy="5864919"/>
            <a:chOff x="-76804" y="-364106"/>
            <a:chExt cx="9492216" cy="5864919"/>
          </a:xfrm>
        </p:grpSpPr>
        <p:sp>
          <p:nvSpPr>
            <p:cNvPr id="85" name="Google Shape;85;p14"/>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92" name="Google Shape;92;p14"/>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4"/>
          <p:cNvSpPr txBox="1">
            <a:spLocks noGrp="1"/>
          </p:cNvSpPr>
          <p:nvPr>
            <p:ph type="title"/>
          </p:nvPr>
        </p:nvSpPr>
        <p:spPr>
          <a:xfrm>
            <a:off x="2047950" y="0"/>
            <a:ext cx="5048100" cy="11478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8" name="Google Shape;108;p14"/>
          <p:cNvSpPr txBox="1">
            <a:spLocks noGrp="1"/>
          </p:cNvSpPr>
          <p:nvPr>
            <p:ph type="body" idx="1"/>
          </p:nvPr>
        </p:nvSpPr>
        <p:spPr>
          <a:xfrm>
            <a:off x="801325" y="1520975"/>
            <a:ext cx="2410200" cy="308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09" name="Google Shape;109;p14"/>
          <p:cNvSpPr txBox="1">
            <a:spLocks noGrp="1"/>
          </p:cNvSpPr>
          <p:nvPr>
            <p:ph type="body" idx="2"/>
          </p:nvPr>
        </p:nvSpPr>
        <p:spPr>
          <a:xfrm>
            <a:off x="3334886" y="1520975"/>
            <a:ext cx="2410200" cy="308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10" name="Google Shape;110;p14"/>
          <p:cNvSpPr txBox="1">
            <a:spLocks noGrp="1"/>
          </p:cNvSpPr>
          <p:nvPr>
            <p:ph type="body" idx="3"/>
          </p:nvPr>
        </p:nvSpPr>
        <p:spPr>
          <a:xfrm>
            <a:off x="5868447" y="1520975"/>
            <a:ext cx="2410200" cy="308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11" name="Google Shape;111;p14"/>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12"/>
        <p:cNvGrpSpPr/>
        <p:nvPr/>
      </p:nvGrpSpPr>
      <p:grpSpPr>
        <a:xfrm>
          <a:off x="0" y="0"/>
          <a:ext cx="0" cy="0"/>
          <a:chOff x="0" y="0"/>
          <a:chExt cx="0" cy="0"/>
        </a:xfrm>
      </p:grpSpPr>
      <p:sp>
        <p:nvSpPr>
          <p:cNvPr id="113" name="Google Shape;113;p15"/>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4" name="Google Shape;114;p15"/>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15" name="Google Shape;115;p1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16" name="Google Shape;116;p15"/>
          <p:cNvSpPr txBox="1">
            <a:spLocks noGrp="1"/>
          </p:cNvSpPr>
          <p:nvPr>
            <p:ph type="ctrTitle"/>
          </p:nvPr>
        </p:nvSpPr>
        <p:spPr>
          <a:xfrm>
            <a:off x="1680302" y="1188925"/>
            <a:ext cx="5783400" cy="1457400"/>
          </a:xfrm>
          <a:prstGeom prst="rect">
            <a:avLst/>
          </a:prstGeom>
        </p:spPr>
        <p:txBody>
          <a:bodyPr spcFirstLastPara="1" wrap="square" lIns="91425" tIns="91425" rIns="91425" bIns="91425" anchor="t"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7" name="Google Shape;117;p1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18" name="Google Shape;11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TITLE_1_1">
    <p:spTree>
      <p:nvGrpSpPr>
        <p:cNvPr id="1" name="Shape 119"/>
        <p:cNvGrpSpPr/>
        <p:nvPr/>
      </p:nvGrpSpPr>
      <p:grpSpPr>
        <a:xfrm>
          <a:off x="0" y="0"/>
          <a:ext cx="0" cy="0"/>
          <a:chOff x="0" y="0"/>
          <a:chExt cx="0" cy="0"/>
        </a:xfrm>
      </p:grpSpPr>
      <p:grpSp>
        <p:nvGrpSpPr>
          <p:cNvPr id="120" name="Google Shape;120;p16"/>
          <p:cNvGrpSpPr/>
          <p:nvPr/>
        </p:nvGrpSpPr>
        <p:grpSpPr>
          <a:xfrm>
            <a:off x="-76804" y="-364106"/>
            <a:ext cx="9492216" cy="5864919"/>
            <a:chOff x="-76804" y="-364106"/>
            <a:chExt cx="9492216" cy="5864919"/>
          </a:xfrm>
        </p:grpSpPr>
        <p:sp>
          <p:nvSpPr>
            <p:cNvPr id="121" name="Google Shape;121;p16"/>
            <p:cNvSpPr/>
            <p:nvPr/>
          </p:nvSpPr>
          <p:spPr>
            <a:xfrm>
              <a:off x="0" y="0"/>
              <a:ext cx="9144000" cy="35280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4343698" y="3286144"/>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28" name="Google Shape;128;p16"/>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flipH="1">
              <a:off x="4456350" y="3414379"/>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txBox="1">
            <a:spLocks noGrp="1"/>
          </p:cNvSpPr>
          <p:nvPr>
            <p:ph type="ctrTitle"/>
          </p:nvPr>
        </p:nvSpPr>
        <p:spPr>
          <a:xfrm>
            <a:off x="1737625" y="1659550"/>
            <a:ext cx="5668800" cy="1159800"/>
          </a:xfrm>
          <a:prstGeom prst="rect">
            <a:avLst/>
          </a:prstGeom>
        </p:spPr>
        <p:txBody>
          <a:bodyPr spcFirstLastPara="1" wrap="square" lIns="91425" tIns="91425" rIns="91425" bIns="91425" anchor="b" anchorCtr="0"/>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4" name="Google Shape;144;p16"/>
          <p:cNvSpPr txBox="1">
            <a:spLocks noGrp="1"/>
          </p:cNvSpPr>
          <p:nvPr>
            <p:ph type="subTitle" idx="1"/>
          </p:nvPr>
        </p:nvSpPr>
        <p:spPr>
          <a:xfrm>
            <a:off x="1737625" y="2687653"/>
            <a:ext cx="5668800" cy="496500"/>
          </a:xfrm>
          <a:prstGeom prst="rect">
            <a:avLst/>
          </a:prstGeom>
        </p:spPr>
        <p:txBody>
          <a:bodyPr spcFirstLastPara="1" wrap="square" lIns="91425" tIns="91425" rIns="91425" bIns="91425" anchor="t" anchorCtr="0"/>
          <a:lstStyle>
            <a:lvl1pPr lvl="0" algn="ctr" rtl="0">
              <a:spcBef>
                <a:spcPts val="0"/>
              </a:spcBef>
              <a:spcAft>
                <a:spcPts val="0"/>
              </a:spcAft>
              <a:buClr>
                <a:srgbClr val="FF9900"/>
              </a:buClr>
              <a:buSzPts val="1400"/>
              <a:buNone/>
              <a:defRPr sz="1400">
                <a:solidFill>
                  <a:srgbClr val="FF9900"/>
                </a:solidFill>
              </a:defRPr>
            </a:lvl1pPr>
            <a:lvl2pPr lvl="1" algn="ctr" rtl="0">
              <a:spcBef>
                <a:spcPts val="1600"/>
              </a:spcBef>
              <a:spcAft>
                <a:spcPts val="0"/>
              </a:spcAft>
              <a:buClr>
                <a:srgbClr val="FF9900"/>
              </a:buClr>
              <a:buSzPts val="1400"/>
              <a:buNone/>
              <a:defRPr sz="1400">
                <a:solidFill>
                  <a:srgbClr val="FF9900"/>
                </a:solidFill>
              </a:defRPr>
            </a:lvl2pPr>
            <a:lvl3pPr lvl="2" algn="ctr" rtl="0">
              <a:spcBef>
                <a:spcPts val="1600"/>
              </a:spcBef>
              <a:spcAft>
                <a:spcPts val="0"/>
              </a:spcAft>
              <a:buClr>
                <a:srgbClr val="FF9900"/>
              </a:buClr>
              <a:buSzPts val="1400"/>
              <a:buNone/>
              <a:defRPr sz="1400">
                <a:solidFill>
                  <a:srgbClr val="FF9900"/>
                </a:solidFill>
              </a:defRPr>
            </a:lvl3pPr>
            <a:lvl4pPr lvl="3" algn="ctr" rtl="0">
              <a:spcBef>
                <a:spcPts val="1600"/>
              </a:spcBef>
              <a:spcAft>
                <a:spcPts val="0"/>
              </a:spcAft>
              <a:buClr>
                <a:srgbClr val="FF9900"/>
              </a:buClr>
              <a:buSzPts val="1400"/>
              <a:buNone/>
              <a:defRPr sz="1400">
                <a:solidFill>
                  <a:srgbClr val="FF9900"/>
                </a:solidFill>
              </a:defRPr>
            </a:lvl4pPr>
            <a:lvl5pPr lvl="4" algn="ctr" rtl="0">
              <a:spcBef>
                <a:spcPts val="1600"/>
              </a:spcBef>
              <a:spcAft>
                <a:spcPts val="0"/>
              </a:spcAft>
              <a:buClr>
                <a:srgbClr val="FF9900"/>
              </a:buClr>
              <a:buSzPts val="1400"/>
              <a:buNone/>
              <a:defRPr sz="1400">
                <a:solidFill>
                  <a:srgbClr val="FF9900"/>
                </a:solidFill>
              </a:defRPr>
            </a:lvl5pPr>
            <a:lvl6pPr lvl="5" algn="ctr" rtl="0">
              <a:spcBef>
                <a:spcPts val="1600"/>
              </a:spcBef>
              <a:spcAft>
                <a:spcPts val="0"/>
              </a:spcAft>
              <a:buClr>
                <a:srgbClr val="FF9900"/>
              </a:buClr>
              <a:buSzPts val="1400"/>
              <a:buNone/>
              <a:defRPr sz="1400">
                <a:solidFill>
                  <a:srgbClr val="FF9900"/>
                </a:solidFill>
              </a:defRPr>
            </a:lvl6pPr>
            <a:lvl7pPr lvl="6" algn="ctr" rtl="0">
              <a:spcBef>
                <a:spcPts val="1600"/>
              </a:spcBef>
              <a:spcAft>
                <a:spcPts val="0"/>
              </a:spcAft>
              <a:buClr>
                <a:srgbClr val="FF9900"/>
              </a:buClr>
              <a:buSzPts val="1400"/>
              <a:buNone/>
              <a:defRPr sz="1400">
                <a:solidFill>
                  <a:srgbClr val="FF9900"/>
                </a:solidFill>
              </a:defRPr>
            </a:lvl7pPr>
            <a:lvl8pPr lvl="7" algn="ctr" rtl="0">
              <a:spcBef>
                <a:spcPts val="1600"/>
              </a:spcBef>
              <a:spcAft>
                <a:spcPts val="0"/>
              </a:spcAft>
              <a:buClr>
                <a:srgbClr val="FF9900"/>
              </a:buClr>
              <a:buSzPts val="1400"/>
              <a:buNone/>
              <a:defRPr sz="1400">
                <a:solidFill>
                  <a:srgbClr val="FF9900"/>
                </a:solidFill>
              </a:defRPr>
            </a:lvl8pPr>
            <a:lvl9pPr lvl="8" algn="ctr" rtl="0">
              <a:spcBef>
                <a:spcPts val="1600"/>
              </a:spcBef>
              <a:spcAft>
                <a:spcPts val="1600"/>
              </a:spcAft>
              <a:buClr>
                <a:srgbClr val="FF9900"/>
              </a:buClr>
              <a:buSzPts val="1400"/>
              <a:buNone/>
              <a:defRPr sz="1400">
                <a:solidFill>
                  <a:srgbClr val="FF9900"/>
                </a:solidFill>
              </a:defRPr>
            </a:lvl9pPr>
          </a:lstStyle>
          <a:p>
            <a:endParaRPr/>
          </a:p>
        </p:txBody>
      </p:sp>
      <p:sp>
        <p:nvSpPr>
          <p:cNvPr id="145" name="Google Shape;145;p16"/>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Kindergarten Orientation 2019-20 School Year</a:t>
            </a:r>
            <a:endParaRPr sz="3200"/>
          </a:p>
        </p:txBody>
      </p:sp>
      <p:sp>
        <p:nvSpPr>
          <p:cNvPr id="151" name="Google Shape;151;p17"/>
          <p:cNvSpPr txBox="1">
            <a:spLocks noGrp="1"/>
          </p:cNvSpPr>
          <p:nvPr>
            <p:ph type="subTitle" idx="4294967295"/>
          </p:nvPr>
        </p:nvSpPr>
        <p:spPr>
          <a:xfrm>
            <a:off x="3697501" y="3606775"/>
            <a:ext cx="1749000" cy="90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May 15,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Classroom Supplies for Students</a:t>
            </a:r>
            <a:endParaRPr sz="1800" b="0">
              <a:solidFill>
                <a:schemeClr val="dk2"/>
              </a:solidFill>
              <a:latin typeface="Open Sans"/>
              <a:ea typeface="Open Sans"/>
              <a:cs typeface="Open Sans"/>
              <a:sym typeface="Open Sans"/>
            </a:endParaRPr>
          </a:p>
        </p:txBody>
      </p:sp>
      <p:sp>
        <p:nvSpPr>
          <p:cNvPr id="209" name="Google Shape;209;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list of items that are needed for our classroom. We would ask that each child donate the following items if possible:</a:t>
            </a:r>
            <a:endParaRPr/>
          </a:p>
          <a:p>
            <a:pPr marL="457200" lvl="0" indent="-342900" algn="l" rtl="0">
              <a:spcBef>
                <a:spcPts val="1600"/>
              </a:spcBef>
              <a:spcAft>
                <a:spcPts val="0"/>
              </a:spcAft>
              <a:buSzPts val="1800"/>
              <a:buChar char="●"/>
            </a:pPr>
            <a:r>
              <a:rPr lang="en"/>
              <a:t>Two large boxes of tissues.</a:t>
            </a:r>
            <a:endParaRPr/>
          </a:p>
          <a:p>
            <a:pPr marL="457200" lvl="0" indent="-342900" algn="l" rtl="0">
              <a:spcBef>
                <a:spcPts val="0"/>
              </a:spcBef>
              <a:spcAft>
                <a:spcPts val="0"/>
              </a:spcAft>
              <a:buSzPts val="1800"/>
              <a:buChar char="●"/>
            </a:pPr>
            <a:r>
              <a:rPr lang="en"/>
              <a:t>Two containers of hand wipes (Wet Ones   or Baby Wipes)</a:t>
            </a:r>
            <a:endParaRPr/>
          </a:p>
          <a:p>
            <a:pPr marL="457200" lvl="0" indent="-342900" algn="l" rtl="0">
              <a:spcBef>
                <a:spcPts val="0"/>
              </a:spcBef>
              <a:spcAft>
                <a:spcPts val="0"/>
              </a:spcAft>
              <a:buSzPts val="1800"/>
              <a:buChar char="●"/>
            </a:pPr>
            <a:r>
              <a:rPr lang="en"/>
              <a:t>Two containers of disinfecting wipes </a:t>
            </a:r>
            <a:endParaRPr/>
          </a:p>
          <a:p>
            <a:pPr marL="457200" lvl="0" indent="-342900" algn="l" rtl="0">
              <a:spcBef>
                <a:spcPts val="0"/>
              </a:spcBef>
              <a:spcAft>
                <a:spcPts val="0"/>
              </a:spcAft>
              <a:buSzPts val="1800"/>
              <a:buChar char="●"/>
            </a:pPr>
            <a:r>
              <a:rPr lang="en"/>
              <a:t>One roll of paper towel</a:t>
            </a:r>
            <a:endParaRPr/>
          </a:p>
          <a:p>
            <a:pPr marL="457200" lvl="0" indent="-342900" algn="l" rtl="0">
              <a:spcBef>
                <a:spcPts val="0"/>
              </a:spcBef>
              <a:spcAft>
                <a:spcPts val="0"/>
              </a:spcAft>
              <a:buSzPts val="1800"/>
              <a:buChar char="●"/>
            </a:pPr>
            <a:r>
              <a:rPr lang="en"/>
              <a:t>Bottle Hand Sanitizer (please no individual sizes)</a:t>
            </a:r>
            <a:endParaRPr/>
          </a:p>
        </p:txBody>
      </p:sp>
      <p:pic>
        <p:nvPicPr>
          <p:cNvPr id="210" name="Google Shape;210;p26"/>
          <p:cNvPicPr preferRelativeResize="0"/>
          <p:nvPr/>
        </p:nvPicPr>
        <p:blipFill>
          <a:blip r:embed="rId3">
            <a:alphaModFix/>
          </a:blip>
          <a:stretch>
            <a:fillRect/>
          </a:stretch>
        </p:blipFill>
        <p:spPr>
          <a:xfrm>
            <a:off x="5196825" y="2509588"/>
            <a:ext cx="121225" cy="124325"/>
          </a:xfrm>
          <a:prstGeom prst="rect">
            <a:avLst/>
          </a:prstGeom>
          <a:noFill/>
          <a:ln>
            <a:noFill/>
          </a:ln>
        </p:spPr>
      </p:pic>
      <p:pic>
        <p:nvPicPr>
          <p:cNvPr id="211" name="Google Shape;211;p26"/>
          <p:cNvPicPr preferRelativeResize="0"/>
          <p:nvPr/>
        </p:nvPicPr>
        <p:blipFill>
          <a:blip r:embed="rId4">
            <a:alphaModFix/>
          </a:blip>
          <a:stretch>
            <a:fillRect/>
          </a:stretch>
        </p:blipFill>
        <p:spPr>
          <a:xfrm>
            <a:off x="7417375" y="2792950"/>
            <a:ext cx="927375" cy="82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Homework Supplies</a:t>
            </a:r>
            <a:endParaRPr sz="1800" b="0">
              <a:solidFill>
                <a:schemeClr val="dk2"/>
              </a:solidFill>
              <a:latin typeface="Open Sans"/>
              <a:ea typeface="Open Sans"/>
              <a:cs typeface="Open Sans"/>
              <a:sym typeface="Open Sans"/>
            </a:endParaRPr>
          </a:p>
        </p:txBody>
      </p:sp>
      <p:sp>
        <p:nvSpPr>
          <p:cNvPr id="217" name="Google Shape;217;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have the following materials </a:t>
            </a:r>
            <a:r>
              <a:rPr lang="en" b="1"/>
              <a:t>at home</a:t>
            </a:r>
            <a:r>
              <a:rPr lang="en"/>
              <a:t> to use for homework assignments.</a:t>
            </a:r>
            <a:endParaRPr/>
          </a:p>
          <a:p>
            <a:pPr marL="457200" lvl="0" indent="-342900" algn="l" rtl="0">
              <a:spcBef>
                <a:spcPts val="1600"/>
              </a:spcBef>
              <a:spcAft>
                <a:spcPts val="0"/>
              </a:spcAft>
              <a:buSzPts val="1800"/>
              <a:buChar char="●"/>
            </a:pPr>
            <a:r>
              <a:rPr lang="en"/>
              <a:t>Crayons/Markers</a:t>
            </a:r>
            <a:endParaRPr/>
          </a:p>
          <a:p>
            <a:pPr marL="457200" lvl="0" indent="-342900" algn="l" rtl="0">
              <a:spcBef>
                <a:spcPts val="0"/>
              </a:spcBef>
              <a:spcAft>
                <a:spcPts val="0"/>
              </a:spcAft>
              <a:buSzPts val="1800"/>
              <a:buChar char="●"/>
            </a:pPr>
            <a:r>
              <a:rPr lang="en"/>
              <a:t>Scissors</a:t>
            </a:r>
            <a:endParaRPr/>
          </a:p>
          <a:p>
            <a:pPr marL="457200" lvl="0" indent="-342900" algn="l" rtl="0">
              <a:spcBef>
                <a:spcPts val="0"/>
              </a:spcBef>
              <a:spcAft>
                <a:spcPts val="0"/>
              </a:spcAft>
              <a:buSzPts val="1800"/>
              <a:buChar char="●"/>
            </a:pPr>
            <a:r>
              <a:rPr lang="en"/>
              <a:t>Glue sticks</a:t>
            </a:r>
            <a:endParaRPr/>
          </a:p>
          <a:p>
            <a:pPr marL="457200" lvl="0" indent="-342900" algn="l" rtl="0">
              <a:spcBef>
                <a:spcPts val="0"/>
              </a:spcBef>
              <a:spcAft>
                <a:spcPts val="0"/>
              </a:spcAft>
              <a:buSzPts val="1800"/>
              <a:buChar char="●"/>
            </a:pPr>
            <a:r>
              <a:rPr lang="en"/>
              <a:t>Pencil</a:t>
            </a:r>
            <a:endParaRPr/>
          </a:p>
        </p:txBody>
      </p:sp>
      <p:pic>
        <p:nvPicPr>
          <p:cNvPr id="218" name="Google Shape;218;p27"/>
          <p:cNvPicPr preferRelativeResize="0"/>
          <p:nvPr/>
        </p:nvPicPr>
        <p:blipFill>
          <a:blip r:embed="rId3">
            <a:alphaModFix/>
          </a:blip>
          <a:stretch>
            <a:fillRect/>
          </a:stretch>
        </p:blipFill>
        <p:spPr>
          <a:xfrm>
            <a:off x="6383925" y="2050450"/>
            <a:ext cx="2000250" cy="228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ctrTitle"/>
          </p:nvPr>
        </p:nvSpPr>
        <p:spPr>
          <a:xfrm>
            <a:off x="1680302" y="1188925"/>
            <a:ext cx="5783400" cy="14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Kindergarten Readiness</a:t>
            </a:r>
            <a:endParaRPr/>
          </a:p>
        </p:txBody>
      </p:sp>
      <p:sp>
        <p:nvSpPr>
          <p:cNvPr id="224" name="Google Shape;224;p28"/>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are the expectations </a:t>
            </a:r>
            <a:endParaRPr/>
          </a:p>
          <a:p>
            <a:pPr marL="0" lvl="0" indent="0" algn="ctr" rtl="0">
              <a:spcBef>
                <a:spcPts val="0"/>
              </a:spcBef>
              <a:spcAft>
                <a:spcPts val="0"/>
              </a:spcAft>
              <a:buNone/>
            </a:pPr>
            <a:r>
              <a:rPr lang="en"/>
              <a:t>for the start of the school year?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Pre-Kindergarten Academic Areas</a:t>
            </a:r>
            <a:endParaRPr/>
          </a:p>
        </p:txBody>
      </p:sp>
      <p:sp>
        <p:nvSpPr>
          <p:cNvPr id="230" name="Google Shape;230;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Recite and Recognize Letters of the Alphabet</a:t>
            </a:r>
            <a:endParaRPr sz="1800"/>
          </a:p>
          <a:p>
            <a:pPr marL="457200" lvl="0" indent="-342900" algn="l" rtl="0">
              <a:spcBef>
                <a:spcPts val="0"/>
              </a:spcBef>
              <a:spcAft>
                <a:spcPts val="0"/>
              </a:spcAft>
              <a:buSzPts val="1800"/>
              <a:buChar char="●"/>
            </a:pPr>
            <a:r>
              <a:rPr lang="en" sz="1800"/>
              <a:t>Recognizes Basic Shapes (Square, Triangle, Circle)</a:t>
            </a:r>
            <a:endParaRPr sz="1800"/>
          </a:p>
          <a:p>
            <a:pPr marL="457200" lvl="0" indent="-342900" algn="l" rtl="0">
              <a:spcBef>
                <a:spcPts val="0"/>
              </a:spcBef>
              <a:spcAft>
                <a:spcPts val="0"/>
              </a:spcAft>
              <a:buSzPts val="1800"/>
              <a:buChar char="●"/>
            </a:pPr>
            <a:r>
              <a:rPr lang="en" sz="1800"/>
              <a:t>Recognizes  Basic Colors</a:t>
            </a:r>
            <a:endParaRPr sz="1800"/>
          </a:p>
          <a:p>
            <a:pPr marL="457200" lvl="0" indent="-342900" algn="l" rtl="0">
              <a:spcBef>
                <a:spcPts val="0"/>
              </a:spcBef>
              <a:spcAft>
                <a:spcPts val="0"/>
              </a:spcAft>
              <a:buSzPts val="1800"/>
              <a:buChar char="●"/>
            </a:pPr>
            <a:r>
              <a:rPr lang="en" sz="1800"/>
              <a:t>Count 10 Objects</a:t>
            </a:r>
            <a:endParaRPr sz="1800"/>
          </a:p>
          <a:p>
            <a:pPr marL="457200" lvl="0" indent="-342900" algn="l" rtl="0">
              <a:spcBef>
                <a:spcPts val="0"/>
              </a:spcBef>
              <a:spcAft>
                <a:spcPts val="0"/>
              </a:spcAft>
              <a:buSzPts val="1800"/>
              <a:buChar char="●"/>
            </a:pPr>
            <a:r>
              <a:rPr lang="en" sz="1800"/>
              <a:t>Write First Name</a:t>
            </a:r>
            <a:endParaRPr sz="1800"/>
          </a:p>
          <a:p>
            <a:pPr marL="457200" lvl="0" indent="-342900" algn="l" rtl="0">
              <a:spcBef>
                <a:spcPts val="0"/>
              </a:spcBef>
              <a:spcAft>
                <a:spcPts val="0"/>
              </a:spcAft>
              <a:buSzPts val="1800"/>
              <a:buChar char="●"/>
            </a:pPr>
            <a:r>
              <a:rPr lang="en" sz="1800"/>
              <a:t>Recognize Some Letter Sounds</a:t>
            </a:r>
            <a:endParaRPr sz="1800"/>
          </a:p>
          <a:p>
            <a:pPr marL="457200" lvl="0" indent="-342900" algn="l" rtl="0">
              <a:spcBef>
                <a:spcPts val="0"/>
              </a:spcBef>
              <a:spcAft>
                <a:spcPts val="0"/>
              </a:spcAft>
              <a:buSzPts val="1800"/>
              <a:buChar char="●"/>
            </a:pPr>
            <a:r>
              <a:rPr lang="en" sz="1800"/>
              <a:t>Recognize Basic Rhyming Words</a:t>
            </a:r>
            <a:endParaRPr sz="1800"/>
          </a:p>
        </p:txBody>
      </p:sp>
      <p:pic>
        <p:nvPicPr>
          <p:cNvPr id="231" name="Google Shape;231;p29"/>
          <p:cNvPicPr preferRelativeResize="0"/>
          <p:nvPr/>
        </p:nvPicPr>
        <p:blipFill>
          <a:blip r:embed="rId3">
            <a:alphaModFix/>
          </a:blip>
          <a:stretch>
            <a:fillRect/>
          </a:stretch>
        </p:blipFill>
        <p:spPr>
          <a:xfrm>
            <a:off x="6467175" y="1866638"/>
            <a:ext cx="2085700" cy="14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Pre-Kindergarten Self-Regulation</a:t>
            </a:r>
            <a:endParaRPr/>
          </a:p>
        </p:txBody>
      </p:sp>
      <p:sp>
        <p:nvSpPr>
          <p:cNvPr id="237" name="Google Shape;237;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Listens and Pays Attention</a:t>
            </a:r>
            <a:endParaRPr sz="1800"/>
          </a:p>
          <a:p>
            <a:pPr marL="457200" lvl="0" indent="-342900" algn="l" rtl="0">
              <a:spcBef>
                <a:spcPts val="0"/>
              </a:spcBef>
              <a:spcAft>
                <a:spcPts val="0"/>
              </a:spcAft>
              <a:buSzPts val="1800"/>
              <a:buChar char="●"/>
            </a:pPr>
            <a:r>
              <a:rPr lang="en" sz="1800"/>
              <a:t>Follows 2-Step Directions</a:t>
            </a:r>
            <a:endParaRPr sz="1800"/>
          </a:p>
          <a:p>
            <a:pPr marL="457200" lvl="0" indent="-342900" algn="l" rtl="0">
              <a:spcBef>
                <a:spcPts val="0"/>
              </a:spcBef>
              <a:spcAft>
                <a:spcPts val="0"/>
              </a:spcAft>
              <a:buSzPts val="1800"/>
              <a:buChar char="●"/>
            </a:pPr>
            <a:r>
              <a:rPr lang="en" sz="1800"/>
              <a:t>Plays Cooperatively with Peers</a:t>
            </a:r>
            <a:endParaRPr sz="1800"/>
          </a:p>
          <a:p>
            <a:pPr marL="457200" lvl="0" indent="-342900" algn="l" rtl="0">
              <a:spcBef>
                <a:spcPts val="0"/>
              </a:spcBef>
              <a:spcAft>
                <a:spcPts val="0"/>
              </a:spcAft>
              <a:buSzPts val="1800"/>
              <a:buChar char="●"/>
            </a:pPr>
            <a:r>
              <a:rPr lang="en" sz="1800"/>
              <a:t>Quietly Sits through Story (Verbally and Physically)</a:t>
            </a:r>
            <a:endParaRPr sz="1800"/>
          </a:p>
          <a:p>
            <a:pPr marL="457200" lvl="0" indent="-342900" algn="l" rtl="0">
              <a:spcBef>
                <a:spcPts val="0"/>
              </a:spcBef>
              <a:spcAft>
                <a:spcPts val="0"/>
              </a:spcAft>
              <a:buSzPts val="1800"/>
              <a:buChar char="●"/>
            </a:pPr>
            <a:r>
              <a:rPr lang="en" sz="1800"/>
              <a:t>Verbalizes Frustrations/Issues/Problems</a:t>
            </a:r>
            <a:endParaRPr sz="1800"/>
          </a:p>
          <a:p>
            <a:pPr marL="457200" lvl="0" indent="-342900" algn="l" rtl="0">
              <a:spcBef>
                <a:spcPts val="0"/>
              </a:spcBef>
              <a:spcAft>
                <a:spcPts val="0"/>
              </a:spcAft>
              <a:buSzPts val="1800"/>
              <a:buChar char="●"/>
            </a:pPr>
            <a:r>
              <a:rPr lang="en" sz="1800"/>
              <a:t>Understands Boundaries and Rules</a:t>
            </a:r>
            <a:endParaRPr sz="1800"/>
          </a:p>
          <a:p>
            <a:pPr marL="457200" lvl="0" indent="0" algn="l" rtl="0">
              <a:spcBef>
                <a:spcPts val="1600"/>
              </a:spcBef>
              <a:spcAft>
                <a:spcPts val="1600"/>
              </a:spcAft>
              <a:buNone/>
            </a:pPr>
            <a:endParaRPr sz="1800"/>
          </a:p>
        </p:txBody>
      </p:sp>
      <p:pic>
        <p:nvPicPr>
          <p:cNvPr id="238" name="Google Shape;238;p30"/>
          <p:cNvPicPr preferRelativeResize="0"/>
          <p:nvPr/>
        </p:nvPicPr>
        <p:blipFill>
          <a:blip r:embed="rId3">
            <a:alphaModFix/>
          </a:blip>
          <a:stretch>
            <a:fillRect/>
          </a:stretch>
        </p:blipFill>
        <p:spPr>
          <a:xfrm>
            <a:off x="6933900" y="2084500"/>
            <a:ext cx="1257300" cy="2028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Pre-Kindergarten Self-Care and Motor Skills Areas</a:t>
            </a:r>
            <a:endParaRPr/>
          </a:p>
        </p:txBody>
      </p:sp>
      <p:sp>
        <p:nvSpPr>
          <p:cNvPr id="244" name="Google Shape;244;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Use of Small Manipulatives (Use of Fork, Spoon, Scissors, Pencil, etc)</a:t>
            </a:r>
            <a:endParaRPr sz="1800"/>
          </a:p>
          <a:p>
            <a:pPr marL="457200" lvl="0" indent="-342900" algn="l" rtl="0">
              <a:spcBef>
                <a:spcPts val="0"/>
              </a:spcBef>
              <a:spcAft>
                <a:spcPts val="0"/>
              </a:spcAft>
              <a:buSzPts val="1800"/>
              <a:buChar char="●"/>
            </a:pPr>
            <a:r>
              <a:rPr lang="en" sz="1800"/>
              <a:t>Has General Coordination (Walk up and down steps, Does not bump others when walking)</a:t>
            </a:r>
            <a:endParaRPr sz="1800"/>
          </a:p>
          <a:p>
            <a:pPr marL="457200" lvl="0" indent="-342900" algn="l" rtl="0">
              <a:spcBef>
                <a:spcPts val="0"/>
              </a:spcBef>
              <a:spcAft>
                <a:spcPts val="0"/>
              </a:spcAft>
              <a:buSzPts val="1800"/>
              <a:buChar char="●"/>
            </a:pPr>
            <a:r>
              <a:rPr lang="en" sz="1800"/>
              <a:t>Performs Basic Self-Help/Self-Care Tasks</a:t>
            </a:r>
            <a:endParaRPr sz="1800"/>
          </a:p>
          <a:p>
            <a:pPr marL="457200" lvl="0" indent="-342900" algn="l" rtl="0">
              <a:spcBef>
                <a:spcPts val="0"/>
              </a:spcBef>
              <a:spcAft>
                <a:spcPts val="0"/>
              </a:spcAft>
              <a:buSzPts val="1800"/>
              <a:buChar char="●"/>
            </a:pPr>
            <a:r>
              <a:rPr lang="en"/>
              <a:t>Physically Able to Hold a Book and Turn the Pages</a:t>
            </a:r>
            <a:endParaRPr/>
          </a:p>
          <a:p>
            <a:pPr marL="0" lvl="0" indent="0" algn="l" rtl="0">
              <a:spcBef>
                <a:spcPts val="1600"/>
              </a:spcBef>
              <a:spcAft>
                <a:spcPts val="0"/>
              </a:spcAft>
              <a:buNone/>
            </a:pPr>
            <a:endParaRPr/>
          </a:p>
          <a:p>
            <a:pPr marL="457200" lvl="0" indent="0" algn="l" rtl="0">
              <a:spcBef>
                <a:spcPts val="1600"/>
              </a:spcBef>
              <a:spcAft>
                <a:spcPts val="1600"/>
              </a:spcAft>
              <a:buNone/>
            </a:pPr>
            <a:endParaRPr sz="1800"/>
          </a:p>
        </p:txBody>
      </p:sp>
      <p:pic>
        <p:nvPicPr>
          <p:cNvPr id="245" name="Google Shape;245;p31"/>
          <p:cNvPicPr preferRelativeResize="0"/>
          <p:nvPr/>
        </p:nvPicPr>
        <p:blipFill>
          <a:blip r:embed="rId3">
            <a:alphaModFix/>
          </a:blip>
          <a:stretch>
            <a:fillRect/>
          </a:stretch>
        </p:blipFill>
        <p:spPr>
          <a:xfrm>
            <a:off x="7249525" y="3318350"/>
            <a:ext cx="1276350" cy="1171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Pre-Kindergarten Social Expression</a:t>
            </a:r>
            <a:endParaRPr/>
          </a:p>
        </p:txBody>
      </p:sp>
      <p:sp>
        <p:nvSpPr>
          <p:cNvPr id="251" name="Google Shape;251;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Relates well to Adults</a:t>
            </a:r>
            <a:endParaRPr sz="1800"/>
          </a:p>
          <a:p>
            <a:pPr marL="457200" lvl="0" indent="-342900" algn="l" rtl="0">
              <a:spcBef>
                <a:spcPts val="0"/>
              </a:spcBef>
              <a:spcAft>
                <a:spcPts val="0"/>
              </a:spcAft>
              <a:buSzPts val="1800"/>
              <a:buAutoNum type="arabicPeriod"/>
            </a:pPr>
            <a:r>
              <a:rPr lang="en" sz="1800"/>
              <a:t>Relates well to Peers</a:t>
            </a:r>
            <a:endParaRPr sz="1800"/>
          </a:p>
          <a:p>
            <a:pPr marL="457200" lvl="0" indent="-342900" algn="l" rtl="0">
              <a:spcBef>
                <a:spcPts val="0"/>
              </a:spcBef>
              <a:spcAft>
                <a:spcPts val="0"/>
              </a:spcAft>
              <a:buSzPts val="1800"/>
              <a:buAutoNum type="arabicPeriod"/>
            </a:pPr>
            <a:r>
              <a:rPr lang="en" sz="1800"/>
              <a:t>Has Expressive Abilities</a:t>
            </a:r>
            <a:endParaRPr sz="1800"/>
          </a:p>
          <a:p>
            <a:pPr marL="457200" lvl="0" indent="-342900" algn="l" rtl="0">
              <a:spcBef>
                <a:spcPts val="0"/>
              </a:spcBef>
              <a:spcAft>
                <a:spcPts val="0"/>
              </a:spcAft>
              <a:buSzPts val="1800"/>
              <a:buAutoNum type="arabicPeriod"/>
            </a:pPr>
            <a:r>
              <a:rPr lang="en" sz="1800"/>
              <a:t>Curious and Eager to Learn</a:t>
            </a:r>
            <a:endParaRPr sz="1800"/>
          </a:p>
          <a:p>
            <a:pPr marL="457200" lvl="0" indent="-342900" algn="l" rtl="0">
              <a:spcBef>
                <a:spcPts val="0"/>
              </a:spcBef>
              <a:spcAft>
                <a:spcPts val="0"/>
              </a:spcAft>
              <a:buSzPts val="1800"/>
              <a:buAutoNum type="arabicPeriod"/>
            </a:pPr>
            <a:r>
              <a:rPr lang="en" sz="1800"/>
              <a:t>Expresses Needs and Wants</a:t>
            </a:r>
            <a:endParaRPr sz="1800"/>
          </a:p>
          <a:p>
            <a:pPr marL="457200" lvl="0" indent="-342900" algn="l" rtl="0">
              <a:spcBef>
                <a:spcPts val="0"/>
              </a:spcBef>
              <a:spcAft>
                <a:spcPts val="0"/>
              </a:spcAft>
              <a:buSzPts val="1800"/>
              <a:buAutoNum type="arabicPeriod"/>
            </a:pPr>
            <a:r>
              <a:rPr lang="en" sz="1800"/>
              <a:t>Engages in Parallel Play</a:t>
            </a:r>
            <a:endParaRPr sz="1800"/>
          </a:p>
          <a:p>
            <a:pPr marL="457200" lvl="0" indent="-342900" algn="l" rtl="0">
              <a:spcBef>
                <a:spcPts val="0"/>
              </a:spcBef>
              <a:spcAft>
                <a:spcPts val="0"/>
              </a:spcAft>
              <a:buSzPts val="1800"/>
              <a:buAutoNum type="arabicPeriod"/>
            </a:pPr>
            <a:r>
              <a:rPr lang="en"/>
              <a:t>Turn taking and sharing</a:t>
            </a:r>
            <a:endParaRPr/>
          </a:p>
        </p:txBody>
      </p:sp>
      <p:pic>
        <p:nvPicPr>
          <p:cNvPr id="252" name="Google Shape;252;p32"/>
          <p:cNvPicPr preferRelativeResize="0"/>
          <p:nvPr/>
        </p:nvPicPr>
        <p:blipFill>
          <a:blip r:embed="rId3">
            <a:alphaModFix/>
          </a:blip>
          <a:stretch>
            <a:fillRect/>
          </a:stretch>
        </p:blipFill>
        <p:spPr>
          <a:xfrm>
            <a:off x="5294800" y="1987213"/>
            <a:ext cx="2590800" cy="176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Post-Kindergarten Academic Areas</a:t>
            </a:r>
            <a:endParaRPr/>
          </a:p>
        </p:txBody>
      </p:sp>
      <p:sp>
        <p:nvSpPr>
          <p:cNvPr id="258" name="Google Shape;258;p33"/>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u="sng"/>
              <a:t>Language Arts</a:t>
            </a:r>
            <a:endParaRPr b="1" u="sng"/>
          </a:p>
          <a:p>
            <a:pPr marL="0" lvl="0" indent="0" algn="ctr"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b="1"/>
              <a:t>Reading</a:t>
            </a:r>
            <a:endParaRPr b="1"/>
          </a:p>
          <a:p>
            <a:pPr marL="457200" lvl="0" indent="-304800" algn="l" rtl="0">
              <a:lnSpc>
                <a:spcPct val="100000"/>
              </a:lnSpc>
              <a:spcBef>
                <a:spcPts val="0"/>
              </a:spcBef>
              <a:spcAft>
                <a:spcPts val="0"/>
              </a:spcAft>
              <a:buSzPts val="1200"/>
              <a:buChar char="●"/>
            </a:pPr>
            <a:r>
              <a:rPr lang="en" sz="1200"/>
              <a:t>Recognize High Frequency Words</a:t>
            </a:r>
            <a:endParaRPr sz="1200"/>
          </a:p>
          <a:p>
            <a:pPr marL="457200" lvl="0" indent="-304800" algn="l" rtl="0">
              <a:lnSpc>
                <a:spcPct val="100000"/>
              </a:lnSpc>
              <a:spcBef>
                <a:spcPts val="0"/>
              </a:spcBef>
              <a:spcAft>
                <a:spcPts val="0"/>
              </a:spcAft>
              <a:buSzPts val="1200"/>
              <a:buChar char="●"/>
            </a:pPr>
            <a:r>
              <a:rPr lang="en" sz="1200"/>
              <a:t>Identify Themes And Ideas Of A Text</a:t>
            </a:r>
            <a:endParaRPr sz="1200"/>
          </a:p>
          <a:p>
            <a:pPr marL="457200" lvl="0" indent="-304800" algn="l" rtl="0">
              <a:lnSpc>
                <a:spcPct val="100000"/>
              </a:lnSpc>
              <a:spcBef>
                <a:spcPts val="0"/>
              </a:spcBef>
              <a:spcAft>
                <a:spcPts val="0"/>
              </a:spcAft>
              <a:buSzPts val="1200"/>
              <a:buChar char="●"/>
            </a:pPr>
            <a:r>
              <a:rPr lang="en" sz="1200"/>
              <a:t>Make Predictions</a:t>
            </a:r>
            <a:endParaRPr sz="1200"/>
          </a:p>
          <a:p>
            <a:pPr marL="457200" lvl="0" indent="-304800" algn="l" rtl="0">
              <a:lnSpc>
                <a:spcPct val="100000"/>
              </a:lnSpc>
              <a:spcBef>
                <a:spcPts val="0"/>
              </a:spcBef>
              <a:spcAft>
                <a:spcPts val="0"/>
              </a:spcAft>
              <a:buSzPts val="1200"/>
              <a:buChar char="●"/>
            </a:pPr>
            <a:r>
              <a:rPr lang="en" sz="1200"/>
              <a:t>Identify The Problem And Solution In A Text</a:t>
            </a:r>
            <a:endParaRPr sz="1200"/>
          </a:p>
          <a:p>
            <a:pPr marL="457200" lvl="0" indent="-304800" algn="l" rtl="0">
              <a:lnSpc>
                <a:spcPct val="100000"/>
              </a:lnSpc>
              <a:spcBef>
                <a:spcPts val="0"/>
              </a:spcBef>
              <a:spcAft>
                <a:spcPts val="0"/>
              </a:spcAft>
              <a:buSzPts val="1200"/>
              <a:buChar char="●"/>
            </a:pPr>
            <a:r>
              <a:rPr lang="en" sz="1200"/>
              <a:t>Make Connections To Self, Others, And The World</a:t>
            </a:r>
            <a:endParaRPr sz="1200"/>
          </a:p>
          <a:p>
            <a:pPr marL="457200" lvl="0" indent="-304800" algn="l" rtl="0">
              <a:lnSpc>
                <a:spcPct val="100000"/>
              </a:lnSpc>
              <a:spcBef>
                <a:spcPts val="0"/>
              </a:spcBef>
              <a:spcAft>
                <a:spcPts val="0"/>
              </a:spcAft>
              <a:buSzPts val="1200"/>
              <a:buChar char="●"/>
            </a:pPr>
            <a:r>
              <a:rPr lang="en" sz="1200"/>
              <a:t>Share Opinions About The Text</a:t>
            </a:r>
            <a:endParaRPr sz="1200"/>
          </a:p>
          <a:p>
            <a:pPr marL="0" lvl="0" indent="0" algn="l" rtl="0">
              <a:lnSpc>
                <a:spcPct val="100000"/>
              </a:lnSpc>
              <a:spcBef>
                <a:spcPts val="0"/>
              </a:spcBef>
              <a:spcAft>
                <a:spcPts val="0"/>
              </a:spcAft>
              <a:buNone/>
            </a:pPr>
            <a:endParaRPr sz="500"/>
          </a:p>
          <a:p>
            <a:pPr marL="0" lvl="0" indent="0" algn="ctr" rtl="0">
              <a:lnSpc>
                <a:spcPct val="100000"/>
              </a:lnSpc>
              <a:spcBef>
                <a:spcPts val="0"/>
              </a:spcBef>
              <a:spcAft>
                <a:spcPts val="0"/>
              </a:spcAft>
              <a:buNone/>
            </a:pPr>
            <a:r>
              <a:rPr lang="en" b="1"/>
              <a:t>Writing</a:t>
            </a:r>
            <a:endParaRPr b="1"/>
          </a:p>
          <a:p>
            <a:pPr marL="457200" lvl="0" indent="-304800" algn="l" rtl="0">
              <a:lnSpc>
                <a:spcPct val="100000"/>
              </a:lnSpc>
              <a:spcBef>
                <a:spcPts val="0"/>
              </a:spcBef>
              <a:spcAft>
                <a:spcPts val="0"/>
              </a:spcAft>
              <a:buSzPts val="1200"/>
              <a:buChar char="●"/>
            </a:pPr>
            <a:r>
              <a:rPr lang="en" sz="1200"/>
              <a:t>Present Ideas Through Writings And Drawings</a:t>
            </a:r>
            <a:endParaRPr sz="1200"/>
          </a:p>
          <a:p>
            <a:pPr marL="457200" lvl="0" indent="-304800" algn="l" rtl="0">
              <a:lnSpc>
                <a:spcPct val="100000"/>
              </a:lnSpc>
              <a:spcBef>
                <a:spcPts val="0"/>
              </a:spcBef>
              <a:spcAft>
                <a:spcPts val="0"/>
              </a:spcAft>
              <a:buSzPts val="1200"/>
              <a:buChar char="●"/>
            </a:pPr>
            <a:r>
              <a:rPr lang="en" sz="1200"/>
              <a:t>Use Capitalization And Punctuation When Writing</a:t>
            </a:r>
            <a:endParaRPr sz="1200"/>
          </a:p>
          <a:p>
            <a:pPr marL="457200" lvl="0" indent="-304800" algn="l" rtl="0">
              <a:lnSpc>
                <a:spcPct val="100000"/>
              </a:lnSpc>
              <a:spcBef>
                <a:spcPts val="0"/>
              </a:spcBef>
              <a:spcAft>
                <a:spcPts val="0"/>
              </a:spcAft>
              <a:buSzPts val="1200"/>
              <a:buChar char="●"/>
            </a:pPr>
            <a:r>
              <a:rPr lang="en" sz="1200"/>
              <a:t>Sound Words Out When Writing</a:t>
            </a:r>
            <a:endParaRPr sz="1200"/>
          </a:p>
        </p:txBody>
      </p:sp>
      <p:sp>
        <p:nvSpPr>
          <p:cNvPr id="259" name="Google Shape;259;p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t>Math</a:t>
            </a:r>
            <a:endParaRPr b="1" u="sng"/>
          </a:p>
          <a:p>
            <a:pPr marL="0" lvl="0" indent="0" algn="ctr" rtl="0">
              <a:lnSpc>
                <a:spcPct val="100000"/>
              </a:lnSpc>
              <a:spcBef>
                <a:spcPts val="1600"/>
              </a:spcBef>
              <a:spcAft>
                <a:spcPts val="0"/>
              </a:spcAft>
              <a:buNone/>
            </a:pPr>
            <a:r>
              <a:rPr lang="en" b="1"/>
              <a:t>Computations</a:t>
            </a:r>
            <a:endParaRPr b="1"/>
          </a:p>
          <a:p>
            <a:pPr marL="457200" lvl="0" indent="-304800" algn="l" rtl="0">
              <a:lnSpc>
                <a:spcPct val="100000"/>
              </a:lnSpc>
              <a:spcBef>
                <a:spcPts val="0"/>
              </a:spcBef>
              <a:spcAft>
                <a:spcPts val="0"/>
              </a:spcAft>
              <a:buSzPts val="1200"/>
              <a:buChar char="●"/>
            </a:pPr>
            <a:r>
              <a:rPr lang="en" sz="1200"/>
              <a:t>Sort And Count Objects To 10</a:t>
            </a:r>
            <a:endParaRPr sz="1200"/>
          </a:p>
          <a:p>
            <a:pPr marL="457200" lvl="0" indent="-304800" algn="l" rtl="0">
              <a:lnSpc>
                <a:spcPct val="100000"/>
              </a:lnSpc>
              <a:spcBef>
                <a:spcPts val="0"/>
              </a:spcBef>
              <a:spcAft>
                <a:spcPts val="0"/>
              </a:spcAft>
              <a:buSzPts val="1200"/>
              <a:buChar char="●"/>
            </a:pPr>
            <a:r>
              <a:rPr lang="en" sz="1200"/>
              <a:t>Sort And Count Teen Numbers</a:t>
            </a:r>
            <a:endParaRPr sz="1200"/>
          </a:p>
          <a:p>
            <a:pPr marL="457200" lvl="0" indent="-304800" algn="l" rtl="0">
              <a:lnSpc>
                <a:spcPct val="100000"/>
              </a:lnSpc>
              <a:spcBef>
                <a:spcPts val="0"/>
              </a:spcBef>
              <a:spcAft>
                <a:spcPts val="0"/>
              </a:spcAft>
              <a:buSzPts val="1200"/>
              <a:buChar char="●"/>
            </a:pPr>
            <a:r>
              <a:rPr lang="en" sz="1200"/>
              <a:t>Adding And Subtracting Within 10</a:t>
            </a:r>
            <a:endParaRPr sz="1200"/>
          </a:p>
          <a:p>
            <a:pPr marL="457200" lvl="0" indent="-304800" algn="l" rtl="0">
              <a:lnSpc>
                <a:spcPct val="100000"/>
              </a:lnSpc>
              <a:spcBef>
                <a:spcPts val="0"/>
              </a:spcBef>
              <a:spcAft>
                <a:spcPts val="0"/>
              </a:spcAft>
              <a:buSzPts val="1200"/>
              <a:buChar char="●"/>
            </a:pPr>
            <a:r>
              <a:rPr lang="en" sz="1200"/>
              <a:t>Name And Build Shapes</a:t>
            </a:r>
            <a:endParaRPr sz="1200"/>
          </a:p>
          <a:p>
            <a:pPr marL="457200" lvl="0" indent="-304800" algn="l" rtl="0">
              <a:lnSpc>
                <a:spcPct val="100000"/>
              </a:lnSpc>
              <a:spcBef>
                <a:spcPts val="0"/>
              </a:spcBef>
              <a:spcAft>
                <a:spcPts val="0"/>
              </a:spcAft>
              <a:buSzPts val="1200"/>
              <a:buChar char="●"/>
            </a:pPr>
            <a:r>
              <a:rPr lang="en" sz="1200"/>
              <a:t>Comparing Sizes And Numbers</a:t>
            </a:r>
            <a:endParaRPr sz="1200"/>
          </a:p>
          <a:p>
            <a:pPr marL="45720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b="1"/>
              <a:t>Word Problems</a:t>
            </a:r>
            <a:endParaRPr b="1"/>
          </a:p>
          <a:p>
            <a:pPr marL="457200" lvl="0" indent="-304800" algn="l" rtl="0">
              <a:lnSpc>
                <a:spcPct val="100000"/>
              </a:lnSpc>
              <a:spcBef>
                <a:spcPts val="0"/>
              </a:spcBef>
              <a:spcAft>
                <a:spcPts val="0"/>
              </a:spcAft>
              <a:buSzPts val="1200"/>
              <a:buChar char="●"/>
            </a:pPr>
            <a:r>
              <a:rPr lang="en" sz="1200"/>
              <a:t>Read Word Problems</a:t>
            </a:r>
            <a:endParaRPr sz="1200"/>
          </a:p>
          <a:p>
            <a:pPr marL="457200" lvl="0" indent="-304800" algn="l" rtl="0">
              <a:lnSpc>
                <a:spcPct val="100000"/>
              </a:lnSpc>
              <a:spcBef>
                <a:spcPts val="0"/>
              </a:spcBef>
              <a:spcAft>
                <a:spcPts val="0"/>
              </a:spcAft>
              <a:buSzPts val="1200"/>
              <a:buChar char="●"/>
            </a:pPr>
            <a:r>
              <a:rPr lang="en" sz="1200"/>
              <a:t>Make Sense Of Problems</a:t>
            </a:r>
            <a:endParaRPr sz="1200"/>
          </a:p>
          <a:p>
            <a:pPr marL="457200" lvl="0" indent="-304800" algn="l" rtl="0">
              <a:lnSpc>
                <a:spcPct val="100000"/>
              </a:lnSpc>
              <a:spcBef>
                <a:spcPts val="0"/>
              </a:spcBef>
              <a:spcAft>
                <a:spcPts val="0"/>
              </a:spcAft>
              <a:buSzPts val="1200"/>
              <a:buChar char="●"/>
            </a:pPr>
            <a:r>
              <a:rPr lang="en" sz="1200"/>
              <a:t>Critique The Reasoning Of Others</a:t>
            </a:r>
            <a:endParaRPr sz="1200"/>
          </a:p>
          <a:p>
            <a:pPr marL="457200" lvl="0" indent="-304800" algn="l" rtl="0">
              <a:lnSpc>
                <a:spcPct val="100000"/>
              </a:lnSpc>
              <a:spcBef>
                <a:spcPts val="0"/>
              </a:spcBef>
              <a:spcAft>
                <a:spcPts val="0"/>
              </a:spcAft>
              <a:buSzPts val="1200"/>
              <a:buChar char="●"/>
            </a:pPr>
            <a:r>
              <a:rPr lang="en" sz="1200"/>
              <a:t>Model With Mathematics</a:t>
            </a:r>
            <a:endParaRPr sz="1200"/>
          </a:p>
          <a:p>
            <a:pPr marL="457200" lvl="0" indent="-304800" algn="l" rtl="0">
              <a:lnSpc>
                <a:spcPct val="100000"/>
              </a:lnSpc>
              <a:spcBef>
                <a:spcPts val="0"/>
              </a:spcBef>
              <a:spcAft>
                <a:spcPts val="0"/>
              </a:spcAft>
              <a:buSzPts val="1200"/>
              <a:buChar char="●"/>
            </a:pPr>
            <a:r>
              <a:rPr lang="en" sz="1200"/>
              <a:t>Use Appropriate Tools</a:t>
            </a:r>
            <a:endParaRPr sz="1200"/>
          </a:p>
          <a:p>
            <a:pPr marL="0" lvl="0" indent="0" algn="ctr" rtl="0">
              <a:lnSpc>
                <a:spcPct val="100000"/>
              </a:lnSpc>
              <a:spcBef>
                <a:spcPts val="1600"/>
              </a:spcBef>
              <a:spcAft>
                <a:spcPts val="1600"/>
              </a:spcAft>
              <a:buNone/>
            </a:pPr>
            <a:endParaRPr/>
          </a:p>
        </p:txBody>
      </p:sp>
      <p:pic>
        <p:nvPicPr>
          <p:cNvPr id="260" name="Google Shape;260;p33"/>
          <p:cNvPicPr preferRelativeResize="0"/>
          <p:nvPr/>
        </p:nvPicPr>
        <p:blipFill>
          <a:blip r:embed="rId3">
            <a:alphaModFix/>
          </a:blip>
          <a:stretch>
            <a:fillRect/>
          </a:stretch>
        </p:blipFill>
        <p:spPr>
          <a:xfrm>
            <a:off x="7755975" y="218425"/>
            <a:ext cx="1076325" cy="1047750"/>
          </a:xfrm>
          <a:prstGeom prst="rect">
            <a:avLst/>
          </a:prstGeom>
          <a:noFill/>
          <a:ln>
            <a:noFill/>
          </a:ln>
        </p:spPr>
      </p:pic>
      <p:pic>
        <p:nvPicPr>
          <p:cNvPr id="261" name="Google Shape;261;p33"/>
          <p:cNvPicPr preferRelativeResize="0"/>
          <p:nvPr/>
        </p:nvPicPr>
        <p:blipFill>
          <a:blip r:embed="rId4">
            <a:alphaModFix/>
          </a:blip>
          <a:stretch>
            <a:fillRect/>
          </a:stretch>
        </p:blipFill>
        <p:spPr>
          <a:xfrm>
            <a:off x="467400" y="380350"/>
            <a:ext cx="1057275" cy="72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ctrTitle"/>
          </p:nvPr>
        </p:nvSpPr>
        <p:spPr>
          <a:xfrm>
            <a:off x="2802000" y="1991850"/>
            <a:ext cx="3387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ctrTitle"/>
          </p:nvPr>
        </p:nvSpPr>
        <p:spPr>
          <a:xfrm>
            <a:off x="1737625" y="1659550"/>
            <a:ext cx="56688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Morning Entry and Dismissal</a:t>
            </a:r>
            <a:endParaRPr/>
          </a:p>
        </p:txBody>
      </p:sp>
      <p:sp>
        <p:nvSpPr>
          <p:cNvPr id="157" name="Google Shape;157;p18"/>
          <p:cNvSpPr txBox="1">
            <a:spLocks noGrp="1"/>
          </p:cNvSpPr>
          <p:nvPr>
            <p:ph type="subTitle" idx="1"/>
          </p:nvPr>
        </p:nvSpPr>
        <p:spPr>
          <a:xfrm>
            <a:off x="1737625" y="2687653"/>
            <a:ext cx="5668800" cy="49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Morning Entry</a:t>
            </a:r>
            <a:endParaRPr/>
          </a:p>
        </p:txBody>
      </p:sp>
      <p:sp>
        <p:nvSpPr>
          <p:cNvPr id="163" name="Google Shape;163;p19"/>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Breakfast Starts at 8:10 a.m.</a:t>
            </a:r>
            <a:endParaRPr/>
          </a:p>
          <a:p>
            <a:pPr marL="457200" lvl="0" indent="-317500" algn="l" rtl="0">
              <a:spcBef>
                <a:spcPts val="0"/>
              </a:spcBef>
              <a:spcAft>
                <a:spcPts val="0"/>
              </a:spcAft>
              <a:buSzPts val="1400"/>
              <a:buChar char="●"/>
            </a:pPr>
            <a:r>
              <a:rPr lang="en"/>
              <a:t>Main Entrance Doors Open at 8:15 a.m.</a:t>
            </a:r>
            <a:endParaRPr/>
          </a:p>
          <a:p>
            <a:pPr marL="457200" lvl="0" indent="-317500" algn="l" rtl="0">
              <a:spcBef>
                <a:spcPts val="0"/>
              </a:spcBef>
              <a:spcAft>
                <a:spcPts val="0"/>
              </a:spcAft>
              <a:buSzPts val="1400"/>
              <a:buChar char="●"/>
            </a:pPr>
            <a:r>
              <a:rPr lang="en"/>
              <a:t>George Street Door Opens at 8:30 a.m.</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Regular Session 8:36 a.m. - 2:30 p.m.</a:t>
            </a:r>
            <a:endParaRPr/>
          </a:p>
          <a:p>
            <a:pPr marL="457200" lvl="0" indent="-317500" algn="l" rtl="0">
              <a:spcBef>
                <a:spcPts val="0"/>
              </a:spcBef>
              <a:spcAft>
                <a:spcPts val="0"/>
              </a:spcAft>
              <a:buSzPts val="1400"/>
              <a:buChar char="●"/>
            </a:pPr>
            <a:r>
              <a:rPr lang="en"/>
              <a:t>Short Session 8:36 a.m. - 12:30 p.m.</a:t>
            </a:r>
            <a:endParaRPr/>
          </a:p>
          <a:p>
            <a:pPr marL="457200" lvl="0" indent="-317500" algn="l" rtl="0">
              <a:spcBef>
                <a:spcPts val="0"/>
              </a:spcBef>
              <a:spcAft>
                <a:spcPts val="0"/>
              </a:spcAft>
              <a:buSzPts val="1400"/>
              <a:buChar char="●"/>
            </a:pPr>
            <a:r>
              <a:rPr lang="en"/>
              <a:t>Delayed Opening 10:36 a.m. - 2:30 p.m.</a:t>
            </a:r>
            <a:endParaRPr/>
          </a:p>
        </p:txBody>
      </p:sp>
      <p:sp>
        <p:nvSpPr>
          <p:cNvPr id="164" name="Google Shape;164;p19"/>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Students not dropped off for breakfast or on John Street will enter at the George Street Doors.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Parents/Guardians will drop their child(ren) at the door.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Teachers and other support staff will supervise students and assist with lining them up in the hallway outside the classroom.</a:t>
            </a:r>
            <a:endParaRPr/>
          </a:p>
          <a:p>
            <a:pPr marL="0" lvl="0" indent="0" algn="l" rtl="0">
              <a:spcBef>
                <a:spcPts val="0"/>
              </a:spcBef>
              <a:spcAft>
                <a:spcPts val="1600"/>
              </a:spcAft>
              <a:buNone/>
            </a:pPr>
            <a:endParaRPr/>
          </a:p>
        </p:txBody>
      </p:sp>
      <p:pic>
        <p:nvPicPr>
          <p:cNvPr id="165" name="Google Shape;165;p19"/>
          <p:cNvPicPr preferRelativeResize="0"/>
          <p:nvPr/>
        </p:nvPicPr>
        <p:blipFill>
          <a:blip r:embed="rId3">
            <a:alphaModFix/>
          </a:blip>
          <a:stretch>
            <a:fillRect/>
          </a:stretch>
        </p:blipFill>
        <p:spPr>
          <a:xfrm>
            <a:off x="599625" y="3206251"/>
            <a:ext cx="1724650" cy="1795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Dismissal Procedures</a:t>
            </a:r>
            <a:endParaRPr/>
          </a:p>
        </p:txBody>
      </p:sp>
      <p:sp>
        <p:nvSpPr>
          <p:cNvPr id="171" name="Google Shape;171;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Students are dismissed out the doors located on George Street. Each teacher has a designated dismissal door location. We will inform everyone where their child(ren) will be released from once class rosters are finalized. </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a:t>We recognize that you may have other children in our school or your child(ren) may attend an outside program at the end of the school day.</a:t>
            </a:r>
            <a:endParaRPr/>
          </a:p>
          <a:p>
            <a:pPr marL="914400" lvl="1" indent="-317500" algn="l" rtl="0">
              <a:spcBef>
                <a:spcPts val="0"/>
              </a:spcBef>
              <a:spcAft>
                <a:spcPts val="0"/>
              </a:spcAft>
              <a:buSzPts val="1400"/>
              <a:buChar char="○"/>
            </a:pPr>
            <a:r>
              <a:rPr lang="en"/>
              <a:t>With a note we can send your child(ren) to John Street for dismissal.</a:t>
            </a:r>
            <a:endParaRPr/>
          </a:p>
          <a:p>
            <a:pPr marL="914400" lvl="1" indent="-317500" algn="l" rtl="0">
              <a:spcBef>
                <a:spcPts val="0"/>
              </a:spcBef>
              <a:spcAft>
                <a:spcPts val="0"/>
              </a:spcAft>
              <a:buSzPts val="1400"/>
              <a:buChar char="○"/>
            </a:pPr>
            <a:r>
              <a:rPr lang="en"/>
              <a:t>Students going to the YMCA will meet one of the counselors at the end of the day.</a:t>
            </a:r>
            <a:endParaRPr/>
          </a:p>
          <a:p>
            <a:pPr marL="914400" lvl="1" indent="-317500" algn="l" rtl="0">
              <a:spcBef>
                <a:spcPts val="0"/>
              </a:spcBef>
              <a:spcAft>
                <a:spcPts val="0"/>
              </a:spcAft>
              <a:buSzPts val="1400"/>
              <a:buChar char="○"/>
            </a:pPr>
            <a:r>
              <a:rPr lang="en"/>
              <a:t>Students going to BASC will be brought to the cafeteria at the end of the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ctrTitle"/>
          </p:nvPr>
        </p:nvSpPr>
        <p:spPr>
          <a:xfrm>
            <a:off x="1737600" y="971425"/>
            <a:ext cx="56688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House Keeping Items</a:t>
            </a:r>
            <a:endParaRPr/>
          </a:p>
        </p:txBody>
      </p:sp>
      <p:sp>
        <p:nvSpPr>
          <p:cNvPr id="177" name="Google Shape;177;p21"/>
          <p:cNvSpPr txBox="1">
            <a:spLocks noGrp="1"/>
          </p:cNvSpPr>
          <p:nvPr>
            <p:ph type="subTitle" idx="1"/>
          </p:nvPr>
        </p:nvSpPr>
        <p:spPr>
          <a:xfrm>
            <a:off x="1737600" y="2198028"/>
            <a:ext cx="5668800" cy="49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Karen Laino, RN, CSN</a:t>
            </a:r>
            <a:endParaRPr/>
          </a:p>
          <a:p>
            <a:pPr marL="0" lvl="0" indent="0" algn="ctr" rtl="0">
              <a:spcBef>
                <a:spcPts val="1600"/>
              </a:spcBef>
              <a:spcAft>
                <a:spcPts val="0"/>
              </a:spcAft>
              <a:buNone/>
            </a:pPr>
            <a:r>
              <a:rPr lang="en"/>
              <a:t>klaino@sapublicschools.com</a:t>
            </a:r>
            <a:endParaRPr/>
          </a:p>
          <a:p>
            <a:pPr marL="0" lvl="0" indent="0" algn="ctr" rtl="0">
              <a:spcBef>
                <a:spcPts val="1600"/>
              </a:spcBef>
              <a:spcAft>
                <a:spcPts val="1600"/>
              </a:spcAft>
              <a:buNone/>
            </a:pPr>
            <a:r>
              <a:rPr lang="en"/>
              <a:t>732-525-2118 x 2236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body" idx="1"/>
          </p:nvPr>
        </p:nvSpPr>
        <p:spPr>
          <a:xfrm>
            <a:off x="158800" y="251425"/>
            <a:ext cx="4152900" cy="43173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SzPts val="1300"/>
              <a:buChar char="●"/>
            </a:pPr>
            <a:r>
              <a:rPr lang="en" sz="1300" b="1"/>
              <a:t>Absences</a:t>
            </a:r>
            <a:r>
              <a:rPr lang="en" sz="1300"/>
              <a:t> - Report absences to the Main Office or the school nurse. A doctor’s note is required for five consecutive absences or for contagious diseases.</a:t>
            </a:r>
            <a:endParaRPr sz="1300"/>
          </a:p>
          <a:p>
            <a:pPr marL="457200" lvl="0" indent="0" algn="l" rtl="0">
              <a:lnSpc>
                <a:spcPct val="100000"/>
              </a:lnSpc>
              <a:spcBef>
                <a:spcPts val="200"/>
              </a:spcBef>
              <a:spcAft>
                <a:spcPts val="0"/>
              </a:spcAft>
              <a:buNone/>
            </a:pPr>
            <a:endParaRPr sz="1300"/>
          </a:p>
          <a:p>
            <a:pPr marL="457200" lvl="0" indent="-311150" algn="l" rtl="0">
              <a:lnSpc>
                <a:spcPct val="100000"/>
              </a:lnSpc>
              <a:spcBef>
                <a:spcPts val="200"/>
              </a:spcBef>
              <a:spcAft>
                <a:spcPts val="0"/>
              </a:spcAft>
              <a:buSzPts val="1300"/>
              <a:buChar char="●"/>
            </a:pPr>
            <a:r>
              <a:rPr lang="en" sz="1300" b="1"/>
              <a:t>Allergies</a:t>
            </a:r>
            <a:r>
              <a:rPr lang="en" sz="1300"/>
              <a:t> - Advise the nurse of any allergies. Food allergies require a Food Allergy Action Plan which can be found on line or from the nurse. Our food service can also provide a special menu if needed. Please instruct your child not to share foods or snacks with classmates.</a:t>
            </a:r>
            <a:endParaRPr sz="1300"/>
          </a:p>
          <a:p>
            <a:pPr marL="457200" lvl="0" indent="0" algn="l" rtl="0">
              <a:lnSpc>
                <a:spcPct val="100000"/>
              </a:lnSpc>
              <a:spcBef>
                <a:spcPts val="200"/>
              </a:spcBef>
              <a:spcAft>
                <a:spcPts val="0"/>
              </a:spcAft>
              <a:buNone/>
            </a:pPr>
            <a:endParaRPr sz="1300"/>
          </a:p>
          <a:p>
            <a:pPr marL="457200" lvl="0" indent="-311150" algn="l" rtl="0">
              <a:lnSpc>
                <a:spcPct val="100000"/>
              </a:lnSpc>
              <a:spcBef>
                <a:spcPts val="200"/>
              </a:spcBef>
              <a:spcAft>
                <a:spcPts val="200"/>
              </a:spcAft>
              <a:buSzPts val="1300"/>
              <a:buChar char="●"/>
            </a:pPr>
            <a:r>
              <a:rPr lang="en" sz="1300" b="1"/>
              <a:t>Asthma</a:t>
            </a:r>
            <a:r>
              <a:rPr lang="en" sz="1300"/>
              <a:t> - Advise the  nurse if your child has asthma. An Asthma Action Plan can be filled out by your doctor. Inhalers and nebulizers can be administered in school with a doctor’s order.</a:t>
            </a:r>
            <a:endParaRPr sz="1300"/>
          </a:p>
        </p:txBody>
      </p:sp>
      <p:sp>
        <p:nvSpPr>
          <p:cNvPr id="183" name="Google Shape;183;p22"/>
          <p:cNvSpPr txBox="1">
            <a:spLocks noGrp="1"/>
          </p:cNvSpPr>
          <p:nvPr>
            <p:ph type="body" idx="2"/>
          </p:nvPr>
        </p:nvSpPr>
        <p:spPr>
          <a:xfrm>
            <a:off x="4889775" y="251425"/>
            <a:ext cx="3999900" cy="43173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b="1"/>
              <a:t>Emergency Contacts</a:t>
            </a:r>
            <a:r>
              <a:rPr lang="en"/>
              <a:t> - List someone local who is available to pick up your child if you are unable. A parent or guardian will always be called first.</a:t>
            </a:r>
            <a:endParaRPr/>
          </a:p>
          <a:p>
            <a:pPr marL="457200" lvl="0" indent="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 b="1"/>
              <a:t>Gym Excuses</a:t>
            </a:r>
            <a:r>
              <a:rPr lang="en"/>
              <a:t> - A doctor note is required to excuse your child from gym. If there is a special circumstance consult the nurse.</a:t>
            </a:r>
            <a:endParaRPr/>
          </a:p>
        </p:txBody>
      </p:sp>
      <p:pic>
        <p:nvPicPr>
          <p:cNvPr id="184" name="Google Shape;184;p22"/>
          <p:cNvPicPr preferRelativeResize="0"/>
          <p:nvPr/>
        </p:nvPicPr>
        <p:blipFill>
          <a:blip r:embed="rId3">
            <a:alphaModFix/>
          </a:blip>
          <a:stretch>
            <a:fillRect/>
          </a:stretch>
        </p:blipFill>
        <p:spPr>
          <a:xfrm>
            <a:off x="5533100" y="2519125"/>
            <a:ext cx="2713250" cy="224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b="1"/>
              <a:t>Illness</a:t>
            </a:r>
            <a:r>
              <a:rPr lang="en" sz="1400"/>
              <a:t> - The Center for Disease Control advises all students to be fever free and or not vomiting for 24 hours without the use of medicine before returning to school. </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b="1"/>
              <a:t>Immunizations</a:t>
            </a:r>
            <a:r>
              <a:rPr lang="en" sz="1400"/>
              <a:t> - Booster vaccines are required  of all students going into Kindergarten. Check with your doctor to be certain your child is up to date to attend Kindergarten. Send any updated records to the nurse. Also your child should have a recent physical.</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b="1"/>
              <a:t>Medication</a:t>
            </a:r>
            <a:r>
              <a:rPr lang="en" sz="1400"/>
              <a:t> - All medications, including over the counter, must have a doctor’s order and parental signature of consent. Medication is to be brought to school by an adult and given to the nurse or administrator.</a:t>
            </a:r>
            <a:endParaRPr/>
          </a:p>
        </p:txBody>
      </p:sp>
      <p:pic>
        <p:nvPicPr>
          <p:cNvPr id="190" name="Google Shape;190;p23"/>
          <p:cNvPicPr preferRelativeResize="0"/>
          <p:nvPr/>
        </p:nvPicPr>
        <p:blipFill>
          <a:blip r:embed="rId3">
            <a:alphaModFix/>
          </a:blip>
          <a:stretch>
            <a:fillRect/>
          </a:stretch>
        </p:blipFill>
        <p:spPr>
          <a:xfrm>
            <a:off x="7616125" y="3803400"/>
            <a:ext cx="1216175" cy="100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ctrTitle"/>
          </p:nvPr>
        </p:nvSpPr>
        <p:spPr>
          <a:xfrm>
            <a:off x="1737625" y="1659550"/>
            <a:ext cx="56688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Kindergarten Supply List</a:t>
            </a:r>
            <a:endParaRPr/>
          </a:p>
        </p:txBody>
      </p:sp>
      <p:sp>
        <p:nvSpPr>
          <p:cNvPr id="196" name="Google Shape;196;p24"/>
          <p:cNvSpPr txBox="1">
            <a:spLocks noGrp="1"/>
          </p:cNvSpPr>
          <p:nvPr>
            <p:ph type="subTitle" idx="1"/>
          </p:nvPr>
        </p:nvSpPr>
        <p:spPr>
          <a:xfrm>
            <a:off x="1737625" y="2687653"/>
            <a:ext cx="5668800" cy="49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Daily Student Supplies</a:t>
            </a:r>
            <a:endParaRPr sz="1800" b="0">
              <a:solidFill>
                <a:schemeClr val="dk2"/>
              </a:solidFill>
              <a:latin typeface="Open Sans"/>
              <a:ea typeface="Open Sans"/>
              <a:cs typeface="Open Sans"/>
              <a:sym typeface="Open Sans"/>
            </a:endParaRPr>
          </a:p>
        </p:txBody>
      </p:sp>
      <p:sp>
        <p:nvSpPr>
          <p:cNvPr id="202" name="Google Shape;202;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Backpack</a:t>
            </a:r>
            <a:r>
              <a:rPr lang="en"/>
              <a:t> (Must be large enough for school folder and a winter coat for sanitary reasons)</a:t>
            </a:r>
            <a:endParaRPr/>
          </a:p>
          <a:p>
            <a:pPr marL="457200" lvl="0" indent="-342900" algn="l" rtl="0">
              <a:spcBef>
                <a:spcPts val="0"/>
              </a:spcBef>
              <a:spcAft>
                <a:spcPts val="0"/>
              </a:spcAft>
              <a:buSzPts val="1800"/>
              <a:buChar char="●"/>
            </a:pPr>
            <a:r>
              <a:rPr lang="en" b="1" u="sng"/>
              <a:t>1</a:t>
            </a:r>
            <a:r>
              <a:rPr lang="en"/>
              <a:t> Healthy snack and drink for classroom snack every day. (Please keep this separate from lunch)</a:t>
            </a:r>
            <a:endParaRPr/>
          </a:p>
          <a:p>
            <a:pPr marL="457200" lvl="0" indent="-342900" algn="l" rtl="0">
              <a:spcBef>
                <a:spcPts val="0"/>
              </a:spcBef>
              <a:spcAft>
                <a:spcPts val="0"/>
              </a:spcAft>
              <a:buSzPts val="1800"/>
              <a:buChar char="●"/>
            </a:pPr>
            <a:r>
              <a:rPr lang="en"/>
              <a:t>An</a:t>
            </a:r>
            <a:r>
              <a:rPr lang="en" b="1"/>
              <a:t> old, </a:t>
            </a:r>
            <a:r>
              <a:rPr lang="en" b="1" u="sng"/>
              <a:t>large</a:t>
            </a:r>
            <a:r>
              <a:rPr lang="en" b="1"/>
              <a:t> shirt</a:t>
            </a:r>
            <a:r>
              <a:rPr lang="en"/>
              <a:t> to be used as an art smock. Please bring the shirt in a large Ziploc bag with your child(ren)’s name on the shirt and on the bag. </a:t>
            </a:r>
            <a:endParaRPr/>
          </a:p>
          <a:p>
            <a:pPr marL="457200" lvl="0" indent="-342900" algn="l" rtl="0">
              <a:spcBef>
                <a:spcPts val="0"/>
              </a:spcBef>
              <a:spcAft>
                <a:spcPts val="0"/>
              </a:spcAft>
              <a:buSzPts val="1800"/>
              <a:buChar char="●"/>
            </a:pPr>
            <a:r>
              <a:rPr lang="en" b="1"/>
              <a:t>Lunchbox</a:t>
            </a:r>
            <a:r>
              <a:rPr lang="en"/>
              <a:t> (We encourage all families who wish to have their child(ren) purchase lunch to use Mealtime</a:t>
            </a:r>
            <a:endParaRPr/>
          </a:p>
        </p:txBody>
      </p:sp>
      <p:pic>
        <p:nvPicPr>
          <p:cNvPr id="203" name="Google Shape;203;p25"/>
          <p:cNvPicPr preferRelativeResize="0"/>
          <p:nvPr/>
        </p:nvPicPr>
        <p:blipFill>
          <a:blip r:embed="rId3">
            <a:alphaModFix/>
          </a:blip>
          <a:stretch>
            <a:fillRect/>
          </a:stretch>
        </p:blipFill>
        <p:spPr>
          <a:xfrm>
            <a:off x="1185400" y="239675"/>
            <a:ext cx="995375" cy="11181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(16:9)</PresentationFormat>
  <Paragraphs>120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PT Sans Narrow</vt:lpstr>
      <vt:lpstr>Open Sans</vt:lpstr>
      <vt:lpstr>Roboto Slab</vt:lpstr>
      <vt:lpstr>Tropic</vt:lpstr>
      <vt:lpstr>Kindergarten Orientation 2019-20 School Year</vt:lpstr>
      <vt:lpstr>Morning Entry and Dismissal</vt:lpstr>
      <vt:lpstr>Morning Entry</vt:lpstr>
      <vt:lpstr>Dismissal Procedures</vt:lpstr>
      <vt:lpstr>House Keeping Items</vt:lpstr>
      <vt:lpstr>Slide 6</vt:lpstr>
      <vt:lpstr>Slide 7</vt:lpstr>
      <vt:lpstr>Kindergarten Supply List</vt:lpstr>
      <vt:lpstr>Daily Student Supplies</vt:lpstr>
      <vt:lpstr>Classroom Supplies for Students</vt:lpstr>
      <vt:lpstr>Homework Supplies</vt:lpstr>
      <vt:lpstr>Kindergarten Readiness</vt:lpstr>
      <vt:lpstr>Pre-Kindergarten Academic Areas</vt:lpstr>
      <vt:lpstr>Pre-Kindergarten Self-Regulation</vt:lpstr>
      <vt:lpstr>Pre-Kindergarten Self-Care and Motor Skills Areas</vt:lpstr>
      <vt:lpstr>Pre-Kindergarten Social Expression</vt:lpstr>
      <vt:lpstr>Post-Kindergarten Academic Areas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Orientation 2019-20 School Year</dc:title>
  <dc:creator>Sean Dunphy</dc:creator>
  <cp:lastModifiedBy>sdunphy</cp:lastModifiedBy>
  <cp:revision>1</cp:revision>
  <dcterms:modified xsi:type="dcterms:W3CDTF">2019-05-15T17:54:03Z</dcterms:modified>
</cp:coreProperties>
</file>